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68" r:id="rId133"/>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33" Type="http://schemas.openxmlformats.org/officeDocument/2006/relationships/slide" Target="slides/slide13.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8" name="Shape 8898"/>
        <p:cNvGrpSpPr/>
        <p:nvPr/>
      </p:nvGrpSpPr>
      <p:grpSpPr>
        <a:xfrm>
          <a:off x="0" y="0"/>
          <a:ext cx="0" cy="0"/>
          <a:chOff x="0" y="0"/>
          <a:chExt cx="0" cy="0"/>
        </a:xfrm>
      </p:grpSpPr>
      <p:sp>
        <p:nvSpPr>
          <p:cNvPr id="8899" name="Google Shape;8899;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00" name="Google Shape;8900;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notesSlide" Target="../notesSlides/notesSlide13.xml"/></Relationships>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1" name="Shape 8901"/>
        <p:cNvGrpSpPr/>
        <p:nvPr/>
      </p:nvGrpSpPr>
      <p:grpSpPr>
        <a:xfrm>
          <a:off x="0" y="0"/>
          <a:ext cx="0" cy="0"/>
          <a:chOff x="0" y="0"/>
          <a:chExt cx="0" cy="0"/>
        </a:xfrm>
      </p:grpSpPr>
      <p:sp>
        <p:nvSpPr>
          <p:cNvPr id="8902" name="Google Shape;8902;p144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Department of Printing</a:t>
            </a:r>
            <a:endParaRPr/>
          </a:p>
        </p:txBody>
      </p:sp>
      <p:sp>
        <p:nvSpPr>
          <p:cNvPr id="8903" name="Google Shape;8903;p1443"/>
          <p:cNvSpPr txBox="1"/>
          <p:nvPr>
            <p:ph type="title"/>
          </p:nvPr>
        </p:nvSpPr>
        <p:spPr>
          <a:xfrm>
            <a:off x="0" y="228600"/>
            <a:ext cx="9144000" cy="6572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1800">
                <a:solidFill>
                  <a:schemeClr val="dk1"/>
                </a:solidFill>
                <a:latin typeface="Arial Black"/>
                <a:ea typeface="Arial Black"/>
                <a:cs typeface="Arial Black"/>
                <a:sym typeface="Arial Black"/>
              </a:rPr>
              <a:t>Standard Performance Measures</a:t>
            </a:r>
            <a:endParaRPr sz="2400">
              <a:solidFill>
                <a:schemeClr val="dk1"/>
              </a:solidFill>
              <a:latin typeface="Arial Black"/>
              <a:ea typeface="Arial Black"/>
              <a:cs typeface="Arial Black"/>
              <a:sym typeface="Arial Black"/>
            </a:endParaRPr>
          </a:p>
        </p:txBody>
      </p:sp>
      <p:sp>
        <p:nvSpPr>
          <p:cNvPr id="8904" name="Google Shape;8904;p1443"/>
          <p:cNvSpPr txBox="1"/>
          <p:nvPr>
            <p:ph idx="2" type="body"/>
          </p:nvPr>
        </p:nvSpPr>
        <p:spPr>
          <a:xfrm>
            <a:off x="1600200" y="1219200"/>
            <a:ext cx="5105400" cy="5105400"/>
          </a:xfrm>
          <a:prstGeom prst="rect">
            <a:avLst/>
          </a:prstGeom>
          <a:noFill/>
          <a:ln>
            <a:noFill/>
          </a:ln>
        </p:spPr>
        <p:txBody>
          <a:bodyPr anchorCtr="0" anchor="t" bIns="45700" lIns="91425" spcFirstLastPara="1" rIns="91425" wrap="square" tIns="45700">
            <a:noAutofit/>
          </a:bodyPr>
          <a:lstStyle/>
          <a:p>
            <a:pPr indent="-231775" lvl="0" marL="231775" rtl="0" algn="l">
              <a:lnSpc>
                <a:spcPct val="80000"/>
              </a:lnSpc>
              <a:spcBef>
                <a:spcPts val="0"/>
              </a:spcBef>
              <a:spcAft>
                <a:spcPts val="0"/>
              </a:spcAft>
              <a:buClr>
                <a:schemeClr val="dk1"/>
              </a:buClr>
              <a:buSzPts val="1000"/>
              <a:buFont typeface="Arial"/>
              <a:buChar char="•"/>
            </a:pPr>
            <a:r>
              <a:rPr lang="en-US" sz="1000"/>
              <a:t>Percent supervisors with current performance expectations for workforce management </a:t>
            </a:r>
            <a:endParaRPr/>
          </a:p>
          <a:p>
            <a:pPr indent="-231775" lvl="0" marL="231775" rtl="0" algn="l">
              <a:lnSpc>
                <a:spcPct val="80000"/>
              </a:lnSpc>
              <a:spcBef>
                <a:spcPts val="200"/>
              </a:spcBef>
              <a:spcAft>
                <a:spcPts val="0"/>
              </a:spcAft>
              <a:buClr>
                <a:schemeClr val="dk1"/>
              </a:buClr>
              <a:buSzPts val="1000"/>
              <a:buFont typeface="Arial"/>
              <a:buChar char="•"/>
            </a:pPr>
            <a:r>
              <a:rPr lang="en-US" sz="1000"/>
              <a:t>Management profile</a:t>
            </a:r>
            <a:endParaRPr/>
          </a:p>
          <a:p>
            <a:pPr indent="-231775" lvl="0" marL="231775" rtl="0" algn="l">
              <a:lnSpc>
                <a:spcPct val="80000"/>
              </a:lnSpc>
              <a:spcBef>
                <a:spcPts val="200"/>
              </a:spcBef>
              <a:spcAft>
                <a:spcPts val="0"/>
              </a:spcAft>
              <a:buClr>
                <a:schemeClr val="dk1"/>
              </a:buClr>
              <a:buSzPts val="1000"/>
              <a:buFont typeface="Arial"/>
              <a:buChar char="•"/>
            </a:pPr>
            <a:r>
              <a:rPr lang="en-US" sz="1000"/>
              <a:t>Workforce planning measure (TBD)</a:t>
            </a:r>
            <a:endParaRPr/>
          </a:p>
          <a:p>
            <a:pPr indent="-231775" lvl="0" marL="231775" rtl="0" algn="l">
              <a:lnSpc>
                <a:spcPct val="80000"/>
              </a:lnSpc>
              <a:spcBef>
                <a:spcPts val="200"/>
              </a:spcBef>
              <a:spcAft>
                <a:spcPts val="0"/>
              </a:spcAft>
              <a:buClr>
                <a:schemeClr val="dk1"/>
              </a:buClr>
              <a:buSzPts val="1000"/>
              <a:buFont typeface="Arial"/>
              <a:buChar char="•"/>
            </a:pPr>
            <a:r>
              <a:rPr lang="en-US" sz="1000"/>
              <a:t>Percent employees with current position/competencies descriptions</a:t>
            </a:r>
            <a:endParaRPr/>
          </a:p>
          <a:p>
            <a:pPr indent="-231775" lvl="0" marL="231775" rtl="0" algn="l">
              <a:lnSpc>
                <a:spcPct val="80000"/>
              </a:lnSpc>
              <a:spcBef>
                <a:spcPts val="200"/>
              </a:spcBef>
              <a:spcAft>
                <a:spcPts val="0"/>
              </a:spcAft>
              <a:buClr>
                <a:schemeClr val="dk1"/>
              </a:buClr>
              <a:buSzPts val="1000"/>
              <a:buFont typeface="Arial"/>
              <a:buNone/>
            </a:pPr>
            <a:r>
              <a:t/>
            </a:r>
            <a:endParaRPr sz="1000"/>
          </a:p>
          <a:p>
            <a:pPr indent="-231775" lvl="0" marL="231775" rtl="0" algn="l">
              <a:lnSpc>
                <a:spcPct val="80000"/>
              </a:lnSpc>
              <a:spcBef>
                <a:spcPts val="200"/>
              </a:spcBef>
              <a:spcAft>
                <a:spcPts val="0"/>
              </a:spcAft>
              <a:buClr>
                <a:schemeClr val="dk1"/>
              </a:buClr>
              <a:buSzPts val="1000"/>
              <a:buFont typeface="Arial"/>
              <a:buNone/>
            </a:pPr>
            <a:r>
              <a:t/>
            </a:r>
            <a:endParaRPr sz="1000"/>
          </a:p>
          <a:p>
            <a:pPr indent="-231775" lvl="0" marL="231775" rtl="0" algn="l">
              <a:lnSpc>
                <a:spcPct val="80000"/>
              </a:lnSpc>
              <a:spcBef>
                <a:spcPts val="200"/>
              </a:spcBef>
              <a:spcAft>
                <a:spcPts val="0"/>
              </a:spcAft>
              <a:buClr>
                <a:schemeClr val="dk1"/>
              </a:buClr>
              <a:buSzPts val="1000"/>
              <a:buFont typeface="Arial"/>
              <a:buChar char="•"/>
            </a:pPr>
            <a:r>
              <a:rPr lang="en-US" sz="1000"/>
              <a:t>Time-to-fill funded vacancies</a:t>
            </a:r>
            <a:endParaRPr/>
          </a:p>
          <a:p>
            <a:pPr indent="-231775" lvl="0" marL="231775" rtl="0" algn="l">
              <a:lnSpc>
                <a:spcPct val="80000"/>
              </a:lnSpc>
              <a:spcBef>
                <a:spcPts val="200"/>
              </a:spcBef>
              <a:spcAft>
                <a:spcPts val="0"/>
              </a:spcAft>
              <a:buClr>
                <a:schemeClr val="dk1"/>
              </a:buClr>
              <a:buSzPts val="1000"/>
              <a:buFont typeface="Arial"/>
              <a:buChar char="•"/>
            </a:pPr>
            <a:r>
              <a:rPr lang="en-US" sz="1000"/>
              <a:t>Candidate quality</a:t>
            </a:r>
            <a:endParaRPr/>
          </a:p>
          <a:p>
            <a:pPr indent="-231775" lvl="0" marL="231775" rtl="0" algn="l">
              <a:lnSpc>
                <a:spcPct val="80000"/>
              </a:lnSpc>
              <a:spcBef>
                <a:spcPts val="200"/>
              </a:spcBef>
              <a:spcAft>
                <a:spcPts val="0"/>
              </a:spcAft>
              <a:buClr>
                <a:schemeClr val="dk1"/>
              </a:buClr>
              <a:buSzPts val="1000"/>
              <a:buFont typeface="Arial"/>
              <a:buChar char="•"/>
            </a:pPr>
            <a:r>
              <a:rPr lang="en-US" sz="1000"/>
              <a:t>Hiring Balance (Proportion of appointment types)</a:t>
            </a:r>
            <a:endParaRPr/>
          </a:p>
          <a:p>
            <a:pPr indent="-231775" lvl="0" marL="231775" rtl="0" algn="l">
              <a:lnSpc>
                <a:spcPct val="80000"/>
              </a:lnSpc>
              <a:spcBef>
                <a:spcPts val="200"/>
              </a:spcBef>
              <a:spcAft>
                <a:spcPts val="0"/>
              </a:spcAft>
              <a:buClr>
                <a:schemeClr val="dk1"/>
              </a:buClr>
              <a:buSzPts val="1000"/>
              <a:buFont typeface="Arial"/>
              <a:buChar char="•"/>
            </a:pPr>
            <a:r>
              <a:rPr lang="en-US" sz="1000"/>
              <a:t>Separation during review period</a:t>
            </a:r>
            <a:endParaRPr/>
          </a:p>
          <a:p>
            <a:pPr indent="-231775" lvl="0" marL="231775" rtl="0" algn="l">
              <a:lnSpc>
                <a:spcPct val="50000"/>
              </a:lnSpc>
              <a:spcBef>
                <a:spcPts val="200"/>
              </a:spcBef>
              <a:spcAft>
                <a:spcPts val="0"/>
              </a:spcAft>
              <a:buClr>
                <a:schemeClr val="dk1"/>
              </a:buClr>
              <a:buSzPts val="1000"/>
              <a:buFont typeface="Arial"/>
              <a:buNone/>
            </a:pPr>
            <a:r>
              <a:t/>
            </a:r>
            <a:endParaRPr sz="1000"/>
          </a:p>
          <a:p>
            <a:pPr indent="-231775" lvl="0" marL="231775" rtl="0" algn="l">
              <a:lnSpc>
                <a:spcPct val="50000"/>
              </a:lnSpc>
              <a:spcBef>
                <a:spcPts val="200"/>
              </a:spcBef>
              <a:spcAft>
                <a:spcPts val="0"/>
              </a:spcAft>
              <a:buClr>
                <a:schemeClr val="dk1"/>
              </a:buClr>
              <a:buSzPts val="1000"/>
              <a:buFont typeface="Arial"/>
              <a:buNone/>
            </a:pPr>
            <a:r>
              <a:t/>
            </a:r>
            <a:endParaRPr sz="1000"/>
          </a:p>
          <a:p>
            <a:pPr indent="-231775" lvl="0" marL="231775" rtl="0" algn="l">
              <a:lnSpc>
                <a:spcPct val="50000"/>
              </a:lnSpc>
              <a:spcBef>
                <a:spcPts val="200"/>
              </a:spcBef>
              <a:spcAft>
                <a:spcPts val="0"/>
              </a:spcAft>
              <a:buClr>
                <a:schemeClr val="dk1"/>
              </a:buClr>
              <a:buSzPts val="1000"/>
              <a:buFont typeface="Arial"/>
              <a:buNone/>
            </a:pPr>
            <a:r>
              <a:t/>
            </a:r>
            <a:endParaRPr sz="1000"/>
          </a:p>
          <a:p>
            <a:pPr indent="-231775" lvl="0" marL="231775" rtl="0" algn="l">
              <a:lnSpc>
                <a:spcPct val="50000"/>
              </a:lnSpc>
              <a:spcBef>
                <a:spcPts val="200"/>
              </a:spcBef>
              <a:spcAft>
                <a:spcPts val="0"/>
              </a:spcAft>
              <a:buClr>
                <a:schemeClr val="dk1"/>
              </a:buClr>
              <a:buSzPts val="1000"/>
              <a:buFont typeface="Arial"/>
              <a:buNone/>
            </a:pPr>
            <a:r>
              <a:t/>
            </a:r>
            <a:endParaRPr sz="1000"/>
          </a:p>
          <a:p>
            <a:pPr indent="-231775" lvl="0" marL="231775" rtl="0" algn="l">
              <a:lnSpc>
                <a:spcPct val="80000"/>
              </a:lnSpc>
              <a:spcBef>
                <a:spcPts val="200"/>
              </a:spcBef>
              <a:spcAft>
                <a:spcPts val="0"/>
              </a:spcAft>
              <a:buClr>
                <a:schemeClr val="dk1"/>
              </a:buClr>
              <a:buSzPts val="1000"/>
              <a:buFont typeface="Arial"/>
              <a:buChar char="•"/>
            </a:pPr>
            <a:r>
              <a:rPr lang="en-US" sz="1000"/>
              <a:t>Percent employees with current performance expectations</a:t>
            </a:r>
            <a:endParaRPr/>
          </a:p>
          <a:p>
            <a:pPr indent="-231775" lvl="0" marL="231775" rtl="0" algn="l">
              <a:lnSpc>
                <a:spcPct val="80000"/>
              </a:lnSpc>
              <a:spcBef>
                <a:spcPts val="200"/>
              </a:spcBef>
              <a:spcAft>
                <a:spcPts val="0"/>
              </a:spcAft>
              <a:buClr>
                <a:schemeClr val="dk1"/>
              </a:buClr>
              <a:buSzPts val="1000"/>
              <a:buFont typeface="Arial"/>
              <a:buChar char="•"/>
            </a:pPr>
            <a:r>
              <a:rPr lang="en-US" sz="1000"/>
              <a:t>Employee survey ratings on “productive workplace” questions</a:t>
            </a:r>
            <a:endParaRPr/>
          </a:p>
          <a:p>
            <a:pPr indent="-231775" lvl="0" marL="231775" rtl="0" algn="l">
              <a:lnSpc>
                <a:spcPct val="80000"/>
              </a:lnSpc>
              <a:spcBef>
                <a:spcPts val="200"/>
              </a:spcBef>
              <a:spcAft>
                <a:spcPts val="0"/>
              </a:spcAft>
              <a:buClr>
                <a:schemeClr val="dk1"/>
              </a:buClr>
              <a:buSzPts val="1000"/>
              <a:buFont typeface="Arial"/>
              <a:buChar char="•"/>
            </a:pPr>
            <a:r>
              <a:rPr lang="en-US" sz="1000"/>
              <a:t>Overtime usage </a:t>
            </a:r>
            <a:endParaRPr/>
          </a:p>
          <a:p>
            <a:pPr indent="-231775" lvl="0" marL="231775" rtl="0" algn="l">
              <a:lnSpc>
                <a:spcPct val="80000"/>
              </a:lnSpc>
              <a:spcBef>
                <a:spcPts val="200"/>
              </a:spcBef>
              <a:spcAft>
                <a:spcPts val="0"/>
              </a:spcAft>
              <a:buClr>
                <a:schemeClr val="dk1"/>
              </a:buClr>
              <a:buSzPts val="1000"/>
              <a:buFont typeface="Arial"/>
              <a:buChar char="•"/>
            </a:pPr>
            <a:r>
              <a:rPr lang="en-US" sz="1000"/>
              <a:t>Sick leave usage</a:t>
            </a:r>
            <a:endParaRPr/>
          </a:p>
          <a:p>
            <a:pPr indent="-231775" lvl="0" marL="231775" rtl="0" algn="l">
              <a:lnSpc>
                <a:spcPct val="80000"/>
              </a:lnSpc>
              <a:spcBef>
                <a:spcPts val="200"/>
              </a:spcBef>
              <a:spcAft>
                <a:spcPts val="0"/>
              </a:spcAft>
              <a:buClr>
                <a:schemeClr val="dk1"/>
              </a:buClr>
              <a:buSzPts val="1000"/>
              <a:buFont typeface="Arial"/>
              <a:buChar char="•"/>
            </a:pPr>
            <a:r>
              <a:rPr lang="en-US" sz="1000"/>
              <a:t>Non-disciplinary grievances/appeals filed and disposition (outcomes)</a:t>
            </a:r>
            <a:endParaRPr/>
          </a:p>
          <a:p>
            <a:pPr indent="-231775" lvl="0" marL="231775" rtl="0" algn="l">
              <a:lnSpc>
                <a:spcPct val="80000"/>
              </a:lnSpc>
              <a:spcBef>
                <a:spcPts val="200"/>
              </a:spcBef>
              <a:spcAft>
                <a:spcPts val="0"/>
              </a:spcAft>
              <a:buClr>
                <a:schemeClr val="dk1"/>
              </a:buClr>
              <a:buSzPts val="1000"/>
              <a:buFont typeface="Arial"/>
              <a:buChar char="•"/>
            </a:pPr>
            <a:r>
              <a:rPr lang="en-US" sz="1000"/>
              <a:t>Worker safety</a:t>
            </a:r>
            <a:endParaRPr/>
          </a:p>
          <a:p>
            <a:pPr indent="-168275" lvl="0" marL="231775" rtl="0" algn="l">
              <a:lnSpc>
                <a:spcPct val="80000"/>
              </a:lnSpc>
              <a:spcBef>
                <a:spcPts val="200"/>
              </a:spcBef>
              <a:spcAft>
                <a:spcPts val="0"/>
              </a:spcAft>
              <a:buClr>
                <a:schemeClr val="dk1"/>
              </a:buClr>
              <a:buSzPts val="1000"/>
              <a:buFont typeface="Arial"/>
              <a:buNone/>
            </a:pPr>
            <a:r>
              <a:t/>
            </a:r>
            <a:endParaRPr sz="1000"/>
          </a:p>
          <a:p>
            <a:pPr indent="-231775" lvl="0" marL="231775" rtl="0" algn="l">
              <a:lnSpc>
                <a:spcPct val="80000"/>
              </a:lnSpc>
              <a:spcBef>
                <a:spcPts val="200"/>
              </a:spcBef>
              <a:spcAft>
                <a:spcPts val="0"/>
              </a:spcAft>
              <a:buClr>
                <a:schemeClr val="dk1"/>
              </a:buClr>
              <a:buSzPts val="1000"/>
              <a:buFont typeface="Arial"/>
              <a:buNone/>
            </a:pPr>
            <a:r>
              <a:t/>
            </a:r>
            <a:endParaRPr sz="1000"/>
          </a:p>
          <a:p>
            <a:pPr indent="-231775" lvl="0" marL="231775" rtl="0" algn="l">
              <a:lnSpc>
                <a:spcPct val="80000"/>
              </a:lnSpc>
              <a:spcBef>
                <a:spcPts val="200"/>
              </a:spcBef>
              <a:spcAft>
                <a:spcPts val="0"/>
              </a:spcAft>
              <a:buClr>
                <a:schemeClr val="dk1"/>
              </a:buClr>
              <a:buSzPts val="1000"/>
              <a:buFont typeface="Arial"/>
              <a:buNone/>
            </a:pPr>
            <a:r>
              <a:t/>
            </a:r>
            <a:endParaRPr sz="1000"/>
          </a:p>
          <a:p>
            <a:pPr indent="-231775" lvl="0" marL="231775" rtl="0" algn="l">
              <a:lnSpc>
                <a:spcPct val="80000"/>
              </a:lnSpc>
              <a:spcBef>
                <a:spcPts val="150"/>
              </a:spcBef>
              <a:spcAft>
                <a:spcPts val="0"/>
              </a:spcAft>
              <a:buClr>
                <a:schemeClr val="dk1"/>
              </a:buClr>
              <a:buSzPts val="1000"/>
              <a:buFont typeface="Arial"/>
              <a:buChar char="•"/>
            </a:pPr>
            <a:r>
              <a:rPr lang="en-US" sz="1000"/>
              <a:t>Percent employees with current individual development plans </a:t>
            </a:r>
            <a:endParaRPr/>
          </a:p>
          <a:p>
            <a:pPr indent="-231775" lvl="0" marL="231775" rtl="0" algn="l">
              <a:lnSpc>
                <a:spcPct val="80000"/>
              </a:lnSpc>
              <a:spcBef>
                <a:spcPts val="200"/>
              </a:spcBef>
              <a:spcAft>
                <a:spcPts val="0"/>
              </a:spcAft>
              <a:buClr>
                <a:schemeClr val="dk1"/>
              </a:buClr>
              <a:buSzPts val="1000"/>
              <a:buFont typeface="Arial"/>
              <a:buChar char="•"/>
            </a:pPr>
            <a:r>
              <a:rPr lang="en-US" sz="1000"/>
              <a:t>Employee survey ratings on “learning &amp; development” questions</a:t>
            </a:r>
            <a:endParaRPr/>
          </a:p>
          <a:p>
            <a:pPr indent="-231775" lvl="0" marL="231775" rtl="0" algn="l">
              <a:lnSpc>
                <a:spcPct val="80000"/>
              </a:lnSpc>
              <a:spcBef>
                <a:spcPts val="200"/>
              </a:spcBef>
              <a:spcAft>
                <a:spcPts val="0"/>
              </a:spcAft>
              <a:buClr>
                <a:schemeClr val="dk1"/>
              </a:buClr>
              <a:buSzPts val="1000"/>
              <a:buFont typeface="Arial"/>
              <a:buChar char="•"/>
            </a:pPr>
            <a:r>
              <a:rPr lang="en-US" sz="1000"/>
              <a:t>Competency gap analysis (TBD) </a:t>
            </a:r>
            <a:endParaRPr/>
          </a:p>
          <a:p>
            <a:pPr indent="-168275" lvl="0" marL="231775" rtl="0" algn="l">
              <a:lnSpc>
                <a:spcPct val="80000"/>
              </a:lnSpc>
              <a:spcBef>
                <a:spcPts val="200"/>
              </a:spcBef>
              <a:spcAft>
                <a:spcPts val="0"/>
              </a:spcAft>
              <a:buClr>
                <a:schemeClr val="dk1"/>
              </a:buClr>
              <a:buSzPts val="1000"/>
              <a:buFont typeface="Arial"/>
              <a:buNone/>
            </a:pPr>
            <a:r>
              <a:t/>
            </a:r>
            <a:endParaRPr sz="1000"/>
          </a:p>
          <a:p>
            <a:pPr indent="-231775" lvl="0" marL="231775" rtl="0" algn="l">
              <a:lnSpc>
                <a:spcPct val="80000"/>
              </a:lnSpc>
              <a:spcBef>
                <a:spcPts val="200"/>
              </a:spcBef>
              <a:spcAft>
                <a:spcPts val="0"/>
              </a:spcAft>
              <a:buClr>
                <a:schemeClr val="dk1"/>
              </a:buClr>
              <a:buSzPts val="1000"/>
              <a:buFont typeface="Arial"/>
              <a:buNone/>
            </a:pPr>
            <a:r>
              <a:t/>
            </a:r>
            <a:endParaRPr sz="1000"/>
          </a:p>
          <a:p>
            <a:pPr indent="-231775" lvl="0" marL="231775" rtl="0" algn="l">
              <a:lnSpc>
                <a:spcPct val="80000"/>
              </a:lnSpc>
              <a:spcBef>
                <a:spcPts val="200"/>
              </a:spcBef>
              <a:spcAft>
                <a:spcPts val="0"/>
              </a:spcAft>
              <a:buClr>
                <a:schemeClr val="dk1"/>
              </a:buClr>
              <a:buSzPts val="1000"/>
              <a:buFont typeface="Arial"/>
              <a:buNone/>
            </a:pPr>
            <a:r>
              <a:t/>
            </a:r>
            <a:endParaRPr sz="1000"/>
          </a:p>
          <a:p>
            <a:pPr indent="-231775" lvl="0" marL="231775" rtl="0" algn="l">
              <a:lnSpc>
                <a:spcPct val="80000"/>
              </a:lnSpc>
              <a:spcBef>
                <a:spcPts val="200"/>
              </a:spcBef>
              <a:spcAft>
                <a:spcPts val="0"/>
              </a:spcAft>
              <a:buClr>
                <a:schemeClr val="dk1"/>
              </a:buClr>
              <a:buSzPts val="1000"/>
              <a:buFont typeface="Arial"/>
              <a:buNone/>
            </a:pPr>
            <a:r>
              <a:t/>
            </a:r>
            <a:endParaRPr sz="1000"/>
          </a:p>
          <a:p>
            <a:pPr indent="-231775" lvl="0" marL="231775" rtl="0" algn="l">
              <a:lnSpc>
                <a:spcPct val="80000"/>
              </a:lnSpc>
              <a:spcBef>
                <a:spcPts val="200"/>
              </a:spcBef>
              <a:spcAft>
                <a:spcPts val="0"/>
              </a:spcAft>
              <a:buClr>
                <a:schemeClr val="dk1"/>
              </a:buClr>
              <a:buSzPts val="1000"/>
              <a:buFont typeface="Arial"/>
              <a:buChar char="•"/>
            </a:pPr>
            <a:r>
              <a:rPr lang="en-US" sz="1000"/>
              <a:t>Percent employees with current performance evaluations </a:t>
            </a:r>
            <a:endParaRPr/>
          </a:p>
          <a:p>
            <a:pPr indent="-231775" lvl="0" marL="231775" rtl="0" algn="l">
              <a:lnSpc>
                <a:spcPct val="80000"/>
              </a:lnSpc>
              <a:spcBef>
                <a:spcPts val="200"/>
              </a:spcBef>
              <a:spcAft>
                <a:spcPts val="0"/>
              </a:spcAft>
              <a:buClr>
                <a:schemeClr val="dk1"/>
              </a:buClr>
              <a:buSzPts val="1000"/>
              <a:buFont typeface="Arial"/>
              <a:buChar char="•"/>
            </a:pPr>
            <a:r>
              <a:rPr lang="en-US" sz="1000"/>
              <a:t>Employee survey ratings on “performance &amp; accountability” questions </a:t>
            </a:r>
            <a:endParaRPr/>
          </a:p>
          <a:p>
            <a:pPr indent="-231775" lvl="0" marL="231775" rtl="0" algn="l">
              <a:lnSpc>
                <a:spcPct val="80000"/>
              </a:lnSpc>
              <a:spcBef>
                <a:spcPts val="200"/>
              </a:spcBef>
              <a:spcAft>
                <a:spcPts val="0"/>
              </a:spcAft>
              <a:buClr>
                <a:schemeClr val="dk1"/>
              </a:buClr>
              <a:buSzPts val="1000"/>
              <a:buFont typeface="Arial"/>
              <a:buChar char="•"/>
            </a:pPr>
            <a:r>
              <a:rPr lang="en-US" sz="1000"/>
              <a:t>Disciplinary actions and reasons, disciplinary grievances/appeals filed and disposition (outcomes)</a:t>
            </a:r>
            <a:endParaRPr/>
          </a:p>
          <a:p>
            <a:pPr indent="-231775" lvl="0" marL="231775" rtl="0" algn="l">
              <a:lnSpc>
                <a:spcPct val="80000"/>
              </a:lnSpc>
              <a:spcBef>
                <a:spcPts val="200"/>
              </a:spcBef>
              <a:spcAft>
                <a:spcPts val="0"/>
              </a:spcAft>
              <a:buClr>
                <a:schemeClr val="dk1"/>
              </a:buClr>
              <a:buSzPts val="1000"/>
              <a:buFont typeface="Arial"/>
              <a:buChar char="•"/>
            </a:pPr>
            <a:r>
              <a:rPr lang="en-US" sz="1000"/>
              <a:t>Reward and recognition practices (TBD) </a:t>
            </a:r>
            <a:endParaRPr/>
          </a:p>
        </p:txBody>
      </p:sp>
      <p:grpSp>
        <p:nvGrpSpPr>
          <p:cNvPr id="8905" name="Google Shape;8905;p1443"/>
          <p:cNvGrpSpPr/>
          <p:nvPr/>
        </p:nvGrpSpPr>
        <p:grpSpPr>
          <a:xfrm>
            <a:off x="152400" y="1076325"/>
            <a:ext cx="1447800" cy="5553075"/>
            <a:chOff x="96" y="678"/>
            <a:chExt cx="912" cy="3498"/>
          </a:xfrm>
        </p:grpSpPr>
        <p:sp>
          <p:nvSpPr>
            <p:cNvPr id="8906" name="Google Shape;8906;p1443"/>
            <p:cNvSpPr txBox="1"/>
            <p:nvPr/>
          </p:nvSpPr>
          <p:spPr>
            <a:xfrm>
              <a:off x="96" y="678"/>
              <a:ext cx="912" cy="618"/>
            </a:xfrm>
            <a:prstGeom prst="rect">
              <a:avLst/>
            </a:prstGeom>
            <a:solidFill>
              <a:srgbClr val="003300"/>
            </a:solidFill>
            <a:ln cap="flat" cmpd="sng" w="19050">
              <a:solidFill>
                <a:schemeClr val="dk1"/>
              </a:solidFill>
              <a:prstDash val="solid"/>
              <a:miter lim="800000"/>
              <a:headEnd len="sm" w="sm" type="none"/>
              <a:tailEnd len="sm" w="sm" type="none"/>
            </a:ln>
          </p:spPr>
          <p:txBody>
            <a:bodyPr anchorCtr="0" anchor="t" bIns="34775" lIns="69550" spcFirstLastPara="1" rIns="69550" wrap="square" tIns="34775">
              <a:spAutoFit/>
            </a:bodyPr>
            <a:lstStyle/>
            <a:p>
              <a:pPr indent="0" lvl="0" marL="0" marR="0" rtl="0" algn="ctr">
                <a:lnSpc>
                  <a:spcPct val="80000"/>
                </a:lnSpc>
                <a:spcBef>
                  <a:spcPts val="0"/>
                </a:spcBef>
                <a:spcAft>
                  <a:spcPts val="0"/>
                </a:spcAft>
                <a:buClr>
                  <a:schemeClr val="dk1"/>
                </a:buClr>
                <a:buSzPts val="1400"/>
                <a:buFont typeface="Arial"/>
                <a:buNone/>
              </a:pPr>
              <a:r>
                <a:t/>
              </a:r>
              <a:endParaRPr b="0" i="0" sz="1400" u="none" cap="none" strike="noStrike">
                <a:solidFill>
                  <a:srgbClr val="FFFFFF"/>
                </a:solidFill>
                <a:latin typeface="Arial Black"/>
                <a:ea typeface="Arial Black"/>
                <a:cs typeface="Arial Black"/>
                <a:sym typeface="Arial Black"/>
              </a:endParaRPr>
            </a:p>
            <a:p>
              <a:pPr indent="0" lvl="0" marL="0" marR="0" rtl="0" algn="ctr">
                <a:lnSpc>
                  <a:spcPct val="80000"/>
                </a:lnSpc>
                <a:spcBef>
                  <a:spcPts val="700"/>
                </a:spcBef>
                <a:spcAft>
                  <a:spcPts val="0"/>
                </a:spcAft>
                <a:buClr>
                  <a:srgbClr val="FFFFFF"/>
                </a:buClr>
                <a:buSzPts val="1400"/>
                <a:buFont typeface="Arial Black"/>
                <a:buNone/>
              </a:pPr>
              <a:r>
                <a:rPr b="0" i="0" lang="en-US" sz="1400" u="none" cap="none" strike="noStrike">
                  <a:solidFill>
                    <a:srgbClr val="FFFFFF"/>
                  </a:solidFill>
                  <a:latin typeface="Arial Black"/>
                  <a:ea typeface="Arial Black"/>
                  <a:cs typeface="Arial Black"/>
                  <a:sym typeface="Arial Black"/>
                </a:rPr>
                <a:t>Plan &amp; Align Workforce</a:t>
              </a:r>
              <a:endParaRPr/>
            </a:p>
            <a:p>
              <a:pPr indent="0" lvl="0" marL="0" marR="0" rtl="0" algn="ctr">
                <a:lnSpc>
                  <a:spcPct val="80000"/>
                </a:lnSpc>
                <a:spcBef>
                  <a:spcPts val="700"/>
                </a:spcBef>
                <a:spcAft>
                  <a:spcPts val="0"/>
                </a:spcAft>
                <a:buClr>
                  <a:schemeClr val="dk1"/>
                </a:buClr>
                <a:buSzPts val="1400"/>
                <a:buFont typeface="Arial"/>
                <a:buNone/>
              </a:pPr>
              <a:r>
                <a:t/>
              </a:r>
              <a:endParaRPr b="0" i="0" sz="1400" u="none" cap="none" strike="noStrike">
                <a:solidFill>
                  <a:srgbClr val="FFFFFF"/>
                </a:solidFill>
                <a:latin typeface="Arial Black"/>
                <a:ea typeface="Arial Black"/>
                <a:cs typeface="Arial Black"/>
                <a:sym typeface="Arial Black"/>
              </a:endParaRPr>
            </a:p>
          </p:txBody>
        </p:sp>
        <p:sp>
          <p:nvSpPr>
            <p:cNvPr id="8907" name="Google Shape;8907;p1443"/>
            <p:cNvSpPr txBox="1"/>
            <p:nvPr/>
          </p:nvSpPr>
          <p:spPr>
            <a:xfrm>
              <a:off x="96" y="2118"/>
              <a:ext cx="912" cy="618"/>
            </a:xfrm>
            <a:prstGeom prst="rect">
              <a:avLst/>
            </a:prstGeom>
            <a:solidFill>
              <a:srgbClr val="000099"/>
            </a:solidFill>
            <a:ln cap="flat" cmpd="sng" w="19050">
              <a:solidFill>
                <a:schemeClr val="dk1"/>
              </a:solidFill>
              <a:prstDash val="solid"/>
              <a:miter lim="800000"/>
              <a:headEnd len="sm" w="sm" type="none"/>
              <a:tailEnd len="sm" w="sm" type="none"/>
            </a:ln>
          </p:spPr>
          <p:txBody>
            <a:bodyPr anchorCtr="0" anchor="t" bIns="34775" lIns="69550" spcFirstLastPara="1" rIns="69550" wrap="square" tIns="34775">
              <a:spAutoFit/>
            </a:bodyPr>
            <a:lstStyle/>
            <a:p>
              <a:pPr indent="0" lvl="0" marL="0" marR="0" rtl="0" algn="ctr">
                <a:lnSpc>
                  <a:spcPct val="80000"/>
                </a:lnSpc>
                <a:spcBef>
                  <a:spcPts val="0"/>
                </a:spcBef>
                <a:spcAft>
                  <a:spcPts val="0"/>
                </a:spcAft>
                <a:buClr>
                  <a:schemeClr val="dk1"/>
                </a:buClr>
                <a:buSzPts val="1400"/>
                <a:buFont typeface="Arial"/>
                <a:buNone/>
              </a:pPr>
              <a:r>
                <a:t/>
              </a:r>
              <a:endParaRPr b="0" i="0" sz="1400" u="none" cap="none" strike="noStrike">
                <a:solidFill>
                  <a:srgbClr val="FFFFFF"/>
                </a:solidFill>
                <a:latin typeface="Arial Black"/>
                <a:ea typeface="Arial Black"/>
                <a:cs typeface="Arial Black"/>
                <a:sym typeface="Arial Black"/>
              </a:endParaRPr>
            </a:p>
            <a:p>
              <a:pPr indent="0" lvl="0" marL="0" marR="0" rtl="0" algn="ctr">
                <a:lnSpc>
                  <a:spcPct val="80000"/>
                </a:lnSpc>
                <a:spcBef>
                  <a:spcPts val="700"/>
                </a:spcBef>
                <a:spcAft>
                  <a:spcPts val="0"/>
                </a:spcAft>
                <a:buClr>
                  <a:srgbClr val="FFFFFF"/>
                </a:buClr>
                <a:buSzPts val="1400"/>
                <a:buFont typeface="Arial Black"/>
                <a:buNone/>
              </a:pPr>
              <a:r>
                <a:rPr b="0" i="0" lang="en-US" sz="1400" u="none" cap="none" strike="noStrike">
                  <a:solidFill>
                    <a:srgbClr val="FFFFFF"/>
                  </a:solidFill>
                  <a:latin typeface="Arial Black"/>
                  <a:ea typeface="Arial Black"/>
                  <a:cs typeface="Arial Black"/>
                  <a:sym typeface="Arial Black"/>
                </a:rPr>
                <a:t>Deploy</a:t>
              </a:r>
              <a:br>
                <a:rPr b="0" i="0" lang="en-US" sz="1400" u="none" cap="none" strike="noStrike">
                  <a:solidFill>
                    <a:srgbClr val="FFFFFF"/>
                  </a:solidFill>
                  <a:latin typeface="Arial Black"/>
                  <a:ea typeface="Arial Black"/>
                  <a:cs typeface="Arial Black"/>
                  <a:sym typeface="Arial Black"/>
                </a:rPr>
              </a:br>
              <a:r>
                <a:rPr b="0" i="0" lang="en-US" sz="1400" u="none" cap="none" strike="noStrike">
                  <a:solidFill>
                    <a:srgbClr val="FFFFFF"/>
                  </a:solidFill>
                  <a:latin typeface="Arial Black"/>
                  <a:ea typeface="Arial Black"/>
                  <a:cs typeface="Arial Black"/>
                  <a:sym typeface="Arial Black"/>
                </a:rPr>
                <a:t>Workforce</a:t>
              </a:r>
              <a:endParaRPr/>
            </a:p>
            <a:p>
              <a:pPr indent="0" lvl="0" marL="0" marR="0" rtl="0" algn="ctr">
                <a:lnSpc>
                  <a:spcPct val="80000"/>
                </a:lnSpc>
                <a:spcBef>
                  <a:spcPts val="700"/>
                </a:spcBef>
                <a:spcAft>
                  <a:spcPts val="0"/>
                </a:spcAft>
                <a:buClr>
                  <a:schemeClr val="dk1"/>
                </a:buClr>
                <a:buSzPts val="1400"/>
                <a:buFont typeface="Arial"/>
                <a:buNone/>
              </a:pPr>
              <a:r>
                <a:t/>
              </a:r>
              <a:endParaRPr b="0" i="0" sz="1400" u="none" cap="none" strike="noStrike">
                <a:solidFill>
                  <a:srgbClr val="FFFFFF"/>
                </a:solidFill>
                <a:latin typeface="Arial Black"/>
                <a:ea typeface="Arial Black"/>
                <a:cs typeface="Arial Black"/>
                <a:sym typeface="Arial Black"/>
              </a:endParaRPr>
            </a:p>
          </p:txBody>
        </p:sp>
        <p:sp>
          <p:nvSpPr>
            <p:cNvPr id="8908" name="Google Shape;8908;p1443"/>
            <p:cNvSpPr txBox="1"/>
            <p:nvPr/>
          </p:nvSpPr>
          <p:spPr>
            <a:xfrm>
              <a:off x="96" y="2838"/>
              <a:ext cx="912" cy="618"/>
            </a:xfrm>
            <a:prstGeom prst="rect">
              <a:avLst/>
            </a:prstGeom>
            <a:solidFill>
              <a:srgbClr val="663300"/>
            </a:solidFill>
            <a:ln cap="flat" cmpd="sng" w="19050">
              <a:solidFill>
                <a:schemeClr val="dk1"/>
              </a:solidFill>
              <a:prstDash val="solid"/>
              <a:miter lim="800000"/>
              <a:headEnd len="sm" w="sm" type="none"/>
              <a:tailEnd len="sm" w="sm" type="none"/>
            </a:ln>
          </p:spPr>
          <p:txBody>
            <a:bodyPr anchorCtr="0" anchor="t" bIns="34775" lIns="69550" spcFirstLastPara="1" rIns="69550" wrap="square" tIns="34775">
              <a:spAutoFit/>
            </a:bodyPr>
            <a:lstStyle/>
            <a:p>
              <a:pPr indent="0" lvl="0" marL="0" marR="0" rtl="0" algn="ctr">
                <a:lnSpc>
                  <a:spcPct val="80000"/>
                </a:lnSpc>
                <a:spcBef>
                  <a:spcPts val="0"/>
                </a:spcBef>
                <a:spcAft>
                  <a:spcPts val="0"/>
                </a:spcAft>
                <a:buClr>
                  <a:schemeClr val="dk1"/>
                </a:buClr>
                <a:buSzPts val="1400"/>
                <a:buFont typeface="Arial"/>
                <a:buNone/>
              </a:pPr>
              <a:r>
                <a:t/>
              </a:r>
              <a:endParaRPr b="0" i="0" sz="1400" u="none" cap="none" strike="noStrike">
                <a:solidFill>
                  <a:srgbClr val="FFFFFF"/>
                </a:solidFill>
                <a:latin typeface="Arial Black"/>
                <a:ea typeface="Arial Black"/>
                <a:cs typeface="Arial Black"/>
                <a:sym typeface="Arial Black"/>
              </a:endParaRPr>
            </a:p>
            <a:p>
              <a:pPr indent="0" lvl="0" marL="0" marR="0" rtl="0" algn="ctr">
                <a:lnSpc>
                  <a:spcPct val="80000"/>
                </a:lnSpc>
                <a:spcBef>
                  <a:spcPts val="700"/>
                </a:spcBef>
                <a:spcAft>
                  <a:spcPts val="0"/>
                </a:spcAft>
                <a:buClr>
                  <a:srgbClr val="FFFFFF"/>
                </a:buClr>
                <a:buSzPts val="1400"/>
                <a:buFont typeface="Arial Black"/>
                <a:buNone/>
              </a:pPr>
              <a:r>
                <a:rPr b="0" i="0" lang="en-US" sz="1400" u="none" cap="none" strike="noStrike">
                  <a:solidFill>
                    <a:srgbClr val="FFFFFF"/>
                  </a:solidFill>
                  <a:latin typeface="Arial Black"/>
                  <a:ea typeface="Arial Black"/>
                  <a:cs typeface="Arial Black"/>
                  <a:sym typeface="Arial Black"/>
                </a:rPr>
                <a:t>Develop Workforce</a:t>
              </a:r>
              <a:endParaRPr/>
            </a:p>
            <a:p>
              <a:pPr indent="0" lvl="0" marL="0" marR="0" rtl="0" algn="ctr">
                <a:lnSpc>
                  <a:spcPct val="80000"/>
                </a:lnSpc>
                <a:spcBef>
                  <a:spcPts val="700"/>
                </a:spcBef>
                <a:spcAft>
                  <a:spcPts val="0"/>
                </a:spcAft>
                <a:buClr>
                  <a:schemeClr val="dk1"/>
                </a:buClr>
                <a:buSzPts val="1400"/>
                <a:buFont typeface="Arial"/>
                <a:buNone/>
              </a:pPr>
              <a:r>
                <a:t/>
              </a:r>
              <a:endParaRPr b="0" i="0" sz="1400" u="none" cap="none" strike="noStrike">
                <a:solidFill>
                  <a:srgbClr val="FFFFFF"/>
                </a:solidFill>
                <a:latin typeface="Arial Black"/>
                <a:ea typeface="Arial Black"/>
                <a:cs typeface="Arial Black"/>
                <a:sym typeface="Arial Black"/>
              </a:endParaRPr>
            </a:p>
          </p:txBody>
        </p:sp>
        <p:sp>
          <p:nvSpPr>
            <p:cNvPr id="8909" name="Google Shape;8909;p1443"/>
            <p:cNvSpPr txBox="1"/>
            <p:nvPr/>
          </p:nvSpPr>
          <p:spPr>
            <a:xfrm>
              <a:off x="96" y="1398"/>
              <a:ext cx="912" cy="618"/>
            </a:xfrm>
            <a:prstGeom prst="rect">
              <a:avLst/>
            </a:prstGeom>
            <a:solidFill>
              <a:srgbClr val="800000"/>
            </a:solidFill>
            <a:ln cap="flat" cmpd="sng" w="19050">
              <a:solidFill>
                <a:schemeClr val="dk1"/>
              </a:solidFill>
              <a:prstDash val="solid"/>
              <a:miter lim="800000"/>
              <a:headEnd len="sm" w="sm" type="none"/>
              <a:tailEnd len="sm" w="sm" type="none"/>
            </a:ln>
          </p:spPr>
          <p:txBody>
            <a:bodyPr anchorCtr="0" anchor="t" bIns="34775" lIns="69550" spcFirstLastPara="1" rIns="69550" wrap="square" tIns="34775">
              <a:spAutoFit/>
            </a:bodyPr>
            <a:lstStyle/>
            <a:p>
              <a:pPr indent="0" lvl="0" marL="0" marR="0" rtl="0" algn="ctr">
                <a:lnSpc>
                  <a:spcPct val="80000"/>
                </a:lnSpc>
                <a:spcBef>
                  <a:spcPts val="0"/>
                </a:spcBef>
                <a:spcAft>
                  <a:spcPts val="0"/>
                </a:spcAft>
                <a:buClr>
                  <a:schemeClr val="dk1"/>
                </a:buClr>
                <a:buSzPts val="1400"/>
                <a:buFont typeface="Arial"/>
                <a:buNone/>
              </a:pPr>
              <a:r>
                <a:t/>
              </a:r>
              <a:endParaRPr b="0" i="0" sz="1400" u="none" cap="none" strike="noStrike">
                <a:solidFill>
                  <a:srgbClr val="FFFFFF"/>
                </a:solidFill>
                <a:latin typeface="Arial Black"/>
                <a:ea typeface="Arial Black"/>
                <a:cs typeface="Arial Black"/>
                <a:sym typeface="Arial Black"/>
              </a:endParaRPr>
            </a:p>
            <a:p>
              <a:pPr indent="0" lvl="0" marL="0" marR="0" rtl="0" algn="ctr">
                <a:lnSpc>
                  <a:spcPct val="80000"/>
                </a:lnSpc>
                <a:spcBef>
                  <a:spcPts val="700"/>
                </a:spcBef>
                <a:spcAft>
                  <a:spcPts val="0"/>
                </a:spcAft>
                <a:buClr>
                  <a:srgbClr val="FFFFFF"/>
                </a:buClr>
                <a:buSzPts val="1400"/>
                <a:buFont typeface="Arial Black"/>
                <a:buNone/>
              </a:pPr>
              <a:r>
                <a:rPr b="0" i="0" lang="en-US" sz="1400" u="none" cap="none" strike="noStrike">
                  <a:solidFill>
                    <a:srgbClr val="FFFFFF"/>
                  </a:solidFill>
                  <a:latin typeface="Arial Black"/>
                  <a:ea typeface="Arial Black"/>
                  <a:cs typeface="Arial Black"/>
                  <a:sym typeface="Arial Black"/>
                </a:rPr>
                <a:t>Hire</a:t>
              </a:r>
              <a:br>
                <a:rPr b="0" i="0" lang="en-US" sz="1400" u="none" cap="none" strike="noStrike">
                  <a:solidFill>
                    <a:srgbClr val="FFFFFF"/>
                  </a:solidFill>
                  <a:latin typeface="Arial Black"/>
                  <a:ea typeface="Arial Black"/>
                  <a:cs typeface="Arial Black"/>
                  <a:sym typeface="Arial Black"/>
                </a:rPr>
              </a:br>
              <a:r>
                <a:rPr b="0" i="0" lang="en-US" sz="1400" u="none" cap="none" strike="noStrike">
                  <a:solidFill>
                    <a:srgbClr val="FFFFFF"/>
                  </a:solidFill>
                  <a:latin typeface="Arial Black"/>
                  <a:ea typeface="Arial Black"/>
                  <a:cs typeface="Arial Black"/>
                  <a:sym typeface="Arial Black"/>
                </a:rPr>
                <a:t>Workforce</a:t>
              </a:r>
              <a:endParaRPr/>
            </a:p>
            <a:p>
              <a:pPr indent="0" lvl="0" marL="0" marR="0" rtl="0" algn="ctr">
                <a:lnSpc>
                  <a:spcPct val="80000"/>
                </a:lnSpc>
                <a:spcBef>
                  <a:spcPts val="700"/>
                </a:spcBef>
                <a:spcAft>
                  <a:spcPts val="0"/>
                </a:spcAft>
                <a:buClr>
                  <a:schemeClr val="dk1"/>
                </a:buClr>
                <a:buSzPts val="1400"/>
                <a:buFont typeface="Arial"/>
                <a:buNone/>
              </a:pPr>
              <a:r>
                <a:t/>
              </a:r>
              <a:endParaRPr b="0" i="0" sz="1400" u="none" cap="none" strike="noStrike">
                <a:solidFill>
                  <a:srgbClr val="FFFFFF"/>
                </a:solidFill>
                <a:latin typeface="Arial Black"/>
                <a:ea typeface="Arial Black"/>
                <a:cs typeface="Arial Black"/>
                <a:sym typeface="Arial Black"/>
              </a:endParaRPr>
            </a:p>
          </p:txBody>
        </p:sp>
        <p:sp>
          <p:nvSpPr>
            <p:cNvPr id="8910" name="Google Shape;8910;p1443"/>
            <p:cNvSpPr txBox="1"/>
            <p:nvPr/>
          </p:nvSpPr>
          <p:spPr>
            <a:xfrm>
              <a:off x="96" y="3558"/>
              <a:ext cx="912" cy="618"/>
            </a:xfrm>
            <a:prstGeom prst="rect">
              <a:avLst/>
            </a:prstGeom>
            <a:solidFill>
              <a:srgbClr val="4D006C"/>
            </a:solidFill>
            <a:ln cap="flat" cmpd="sng" w="19050">
              <a:solidFill>
                <a:schemeClr val="dk1"/>
              </a:solidFill>
              <a:prstDash val="solid"/>
              <a:miter lim="800000"/>
              <a:headEnd len="sm" w="sm" type="none"/>
              <a:tailEnd len="sm" w="sm" type="none"/>
            </a:ln>
          </p:spPr>
          <p:txBody>
            <a:bodyPr anchorCtr="0" anchor="t" bIns="34775" lIns="69550" spcFirstLastPara="1" rIns="69550" wrap="square" tIns="34775">
              <a:spAutoFit/>
            </a:bodyPr>
            <a:lstStyle/>
            <a:p>
              <a:pPr indent="0" lvl="0" marL="0" marR="0" rtl="0" algn="ctr">
                <a:lnSpc>
                  <a:spcPct val="80000"/>
                </a:lnSpc>
                <a:spcBef>
                  <a:spcPts val="0"/>
                </a:spcBef>
                <a:spcAft>
                  <a:spcPts val="0"/>
                </a:spcAft>
                <a:buClr>
                  <a:schemeClr val="dk1"/>
                </a:buClr>
                <a:buSzPts val="1400"/>
                <a:buFont typeface="Arial"/>
                <a:buNone/>
              </a:pPr>
              <a:r>
                <a:t/>
              </a:r>
              <a:endParaRPr b="0" i="0" sz="1400" u="none" cap="none" strike="noStrike">
                <a:solidFill>
                  <a:srgbClr val="FFFFFF"/>
                </a:solidFill>
                <a:latin typeface="Arial Black"/>
                <a:ea typeface="Arial Black"/>
                <a:cs typeface="Arial Black"/>
                <a:sym typeface="Arial Black"/>
              </a:endParaRPr>
            </a:p>
            <a:p>
              <a:pPr indent="0" lvl="0" marL="0" marR="0" rtl="0" algn="ctr">
                <a:lnSpc>
                  <a:spcPct val="80000"/>
                </a:lnSpc>
                <a:spcBef>
                  <a:spcPts val="700"/>
                </a:spcBef>
                <a:spcAft>
                  <a:spcPts val="0"/>
                </a:spcAft>
                <a:buClr>
                  <a:srgbClr val="FFFFFF"/>
                </a:buClr>
                <a:buSzPts val="1400"/>
                <a:buFont typeface="Arial Black"/>
                <a:buNone/>
              </a:pPr>
              <a:r>
                <a:rPr b="0" i="0" lang="en-US" sz="1400" u="none" cap="none" strike="noStrike">
                  <a:solidFill>
                    <a:srgbClr val="FFFFFF"/>
                  </a:solidFill>
                  <a:latin typeface="Arial Black"/>
                  <a:ea typeface="Arial Black"/>
                  <a:cs typeface="Arial Black"/>
                  <a:sym typeface="Arial Black"/>
                </a:rPr>
                <a:t>Reinforce Performance</a:t>
              </a:r>
              <a:endParaRPr/>
            </a:p>
            <a:p>
              <a:pPr indent="0" lvl="0" marL="0" marR="0" rtl="0" algn="ctr">
                <a:lnSpc>
                  <a:spcPct val="80000"/>
                </a:lnSpc>
                <a:spcBef>
                  <a:spcPts val="700"/>
                </a:spcBef>
                <a:spcAft>
                  <a:spcPts val="0"/>
                </a:spcAft>
                <a:buClr>
                  <a:schemeClr val="dk1"/>
                </a:buClr>
                <a:buSzPts val="1400"/>
                <a:buFont typeface="Arial"/>
                <a:buNone/>
              </a:pPr>
              <a:r>
                <a:t/>
              </a:r>
              <a:endParaRPr b="0" i="0" sz="1400" u="none" cap="none" strike="noStrike">
                <a:solidFill>
                  <a:srgbClr val="FFFFFF"/>
                </a:solidFill>
                <a:latin typeface="Arial Black"/>
                <a:ea typeface="Arial Black"/>
                <a:cs typeface="Arial Black"/>
                <a:sym typeface="Arial Black"/>
              </a:endParaRPr>
            </a:p>
          </p:txBody>
        </p:sp>
      </p:grpSp>
      <p:sp>
        <p:nvSpPr>
          <p:cNvPr id="8911" name="Google Shape;8911;p1443"/>
          <p:cNvSpPr txBox="1"/>
          <p:nvPr/>
        </p:nvSpPr>
        <p:spPr>
          <a:xfrm>
            <a:off x="7086600" y="1990725"/>
            <a:ext cx="1676400" cy="981075"/>
          </a:xfrm>
          <a:prstGeom prst="rect">
            <a:avLst/>
          </a:prstGeom>
          <a:solidFill>
            <a:srgbClr val="FF9900"/>
          </a:solidFill>
          <a:ln cap="flat" cmpd="sng" w="19050">
            <a:solidFill>
              <a:schemeClr val="dk1"/>
            </a:solidFill>
            <a:prstDash val="solid"/>
            <a:miter lim="800000"/>
            <a:headEnd len="sm" w="sm" type="none"/>
            <a:tailEnd len="sm" w="sm" type="none"/>
          </a:ln>
        </p:spPr>
        <p:txBody>
          <a:bodyPr anchorCtr="0" anchor="t" bIns="34775" lIns="69550" spcFirstLastPara="1" rIns="69550" wrap="square" tIns="34775">
            <a:spAutoFit/>
          </a:bodyPr>
          <a:lstStyle/>
          <a:p>
            <a:pPr indent="0" lvl="0" marL="0" marR="0" rtl="0" algn="ctr">
              <a:lnSpc>
                <a:spcPct val="80000"/>
              </a:lnSpc>
              <a:spcBef>
                <a:spcPts val="0"/>
              </a:spcBef>
              <a:spcAft>
                <a:spcPts val="0"/>
              </a:spcAft>
              <a:buClr>
                <a:schemeClr val="dk1"/>
              </a:buClr>
              <a:buSzPts val="1400"/>
              <a:buFont typeface="Arial"/>
              <a:buNone/>
            </a:pPr>
            <a:r>
              <a:t/>
            </a:r>
            <a:endParaRPr b="0" i="0" sz="1400" u="none" cap="none" strike="noStrike">
              <a:solidFill>
                <a:srgbClr val="000000"/>
              </a:solidFill>
              <a:latin typeface="Arial Black"/>
              <a:ea typeface="Arial Black"/>
              <a:cs typeface="Arial Black"/>
              <a:sym typeface="Arial Black"/>
            </a:endParaRPr>
          </a:p>
          <a:p>
            <a:pPr indent="0" lvl="0" marL="0" marR="0" rtl="0" algn="ctr">
              <a:lnSpc>
                <a:spcPct val="80000"/>
              </a:lnSpc>
              <a:spcBef>
                <a:spcPts val="700"/>
              </a:spcBef>
              <a:spcAft>
                <a:spcPts val="0"/>
              </a:spcAft>
              <a:buClr>
                <a:srgbClr val="000000"/>
              </a:buClr>
              <a:buSzPts val="1400"/>
              <a:buFont typeface="Arial Black"/>
              <a:buNone/>
            </a:pPr>
            <a:r>
              <a:rPr b="0" i="0" lang="en-US" sz="1400" u="none" cap="none" strike="noStrike">
                <a:solidFill>
                  <a:srgbClr val="000000"/>
                </a:solidFill>
                <a:latin typeface="Arial Black"/>
                <a:ea typeface="Arial Black"/>
                <a:cs typeface="Arial Black"/>
                <a:sym typeface="Arial Black"/>
              </a:rPr>
              <a:t>Ultimate Outcomes</a:t>
            </a:r>
            <a:endParaRPr/>
          </a:p>
          <a:p>
            <a:pPr indent="0" lvl="0" marL="0" marR="0" rtl="0" algn="ctr">
              <a:lnSpc>
                <a:spcPct val="80000"/>
              </a:lnSpc>
              <a:spcBef>
                <a:spcPts val="700"/>
              </a:spcBef>
              <a:spcAft>
                <a:spcPts val="0"/>
              </a:spcAft>
              <a:buClr>
                <a:schemeClr val="dk1"/>
              </a:buClr>
              <a:buSzPts val="1400"/>
              <a:buFont typeface="Arial"/>
              <a:buNone/>
            </a:pPr>
            <a:r>
              <a:t/>
            </a:r>
            <a:endParaRPr b="0" i="0" sz="1400" u="none" cap="none" strike="noStrike">
              <a:solidFill>
                <a:srgbClr val="000000"/>
              </a:solidFill>
              <a:latin typeface="Arial Black"/>
              <a:ea typeface="Arial Black"/>
              <a:cs typeface="Arial Black"/>
              <a:sym typeface="Arial Black"/>
            </a:endParaRPr>
          </a:p>
        </p:txBody>
      </p:sp>
      <p:sp>
        <p:nvSpPr>
          <p:cNvPr id="8912" name="Google Shape;8912;p1443"/>
          <p:cNvSpPr txBox="1"/>
          <p:nvPr/>
        </p:nvSpPr>
        <p:spPr>
          <a:xfrm>
            <a:off x="6858000" y="3054350"/>
            <a:ext cx="2057400" cy="1858963"/>
          </a:xfrm>
          <a:prstGeom prst="rect">
            <a:avLst/>
          </a:prstGeom>
          <a:noFill/>
          <a:ln>
            <a:noFill/>
          </a:ln>
        </p:spPr>
        <p:txBody>
          <a:bodyPr anchorCtr="0" anchor="t" bIns="45700" lIns="91425" spcFirstLastPara="1" rIns="91425" wrap="square" tIns="45700">
            <a:spAutoFit/>
          </a:bodyPr>
          <a:lstStyle/>
          <a:p>
            <a:pPr indent="-173038" lvl="0" marL="173038" marR="0" rtl="0" algn="l">
              <a:lnSpc>
                <a:spcPct val="105000"/>
              </a:lnSpc>
              <a:spcBef>
                <a:spcPts val="0"/>
              </a:spcBef>
              <a:spcAft>
                <a:spcPts val="0"/>
              </a:spcAft>
              <a:buClr>
                <a:srgbClr val="000000"/>
              </a:buClr>
              <a:buSzPts val="1000"/>
              <a:buFont typeface="Noto Sans Symbols"/>
              <a:buChar char="▪"/>
            </a:pPr>
            <a:r>
              <a:rPr b="0" i="0" lang="en-US" sz="1000" u="none" cap="none" strike="noStrike">
                <a:solidFill>
                  <a:srgbClr val="000000"/>
                </a:solidFill>
                <a:latin typeface="Arial"/>
                <a:ea typeface="Arial"/>
                <a:cs typeface="Arial"/>
                <a:sym typeface="Arial"/>
              </a:rPr>
              <a:t>Employee survey ratings on “commitment” questions</a:t>
            </a:r>
            <a:endParaRPr/>
          </a:p>
          <a:p>
            <a:pPr indent="-173038" lvl="0" marL="173038" marR="0" rtl="0" algn="l">
              <a:lnSpc>
                <a:spcPct val="105000"/>
              </a:lnSpc>
              <a:spcBef>
                <a:spcPts val="350"/>
              </a:spcBef>
              <a:spcAft>
                <a:spcPts val="0"/>
              </a:spcAft>
              <a:buClr>
                <a:srgbClr val="000000"/>
              </a:buClr>
              <a:buSzPts val="1000"/>
              <a:buFont typeface="Noto Sans Symbols"/>
              <a:buChar char="▪"/>
            </a:pPr>
            <a:r>
              <a:rPr b="0" i="0" lang="en-US" sz="1000" u="none" cap="none" strike="noStrike">
                <a:solidFill>
                  <a:srgbClr val="000000"/>
                </a:solidFill>
                <a:latin typeface="Arial"/>
                <a:ea typeface="Arial"/>
                <a:cs typeface="Arial"/>
                <a:sym typeface="Arial"/>
              </a:rPr>
              <a:t>Turnover rates and types </a:t>
            </a:r>
            <a:endParaRPr/>
          </a:p>
          <a:p>
            <a:pPr indent="-173038" lvl="0" marL="173038" marR="0" rtl="0" algn="l">
              <a:lnSpc>
                <a:spcPct val="105000"/>
              </a:lnSpc>
              <a:spcBef>
                <a:spcPts val="350"/>
              </a:spcBef>
              <a:spcAft>
                <a:spcPts val="0"/>
              </a:spcAft>
              <a:buClr>
                <a:srgbClr val="000000"/>
              </a:buClr>
              <a:buSzPts val="1000"/>
              <a:buFont typeface="Noto Sans Symbols"/>
              <a:buChar char="▪"/>
            </a:pPr>
            <a:r>
              <a:rPr b="0" i="0" lang="en-US" sz="1000" u="none" cap="none" strike="noStrike">
                <a:solidFill>
                  <a:srgbClr val="000000"/>
                </a:solidFill>
                <a:latin typeface="Arial"/>
                <a:ea typeface="Arial"/>
                <a:cs typeface="Arial"/>
                <a:sym typeface="Arial"/>
              </a:rPr>
              <a:t>Turnover rate: key occupational categories</a:t>
            </a:r>
            <a:endParaRPr/>
          </a:p>
          <a:p>
            <a:pPr indent="-173038" lvl="0" marL="173038" marR="0" rtl="0" algn="l">
              <a:lnSpc>
                <a:spcPct val="105000"/>
              </a:lnSpc>
              <a:spcBef>
                <a:spcPts val="350"/>
              </a:spcBef>
              <a:spcAft>
                <a:spcPts val="0"/>
              </a:spcAft>
              <a:buClr>
                <a:srgbClr val="000000"/>
              </a:buClr>
              <a:buSzPts val="1000"/>
              <a:buFont typeface="Noto Sans Symbols"/>
              <a:buChar char="▪"/>
            </a:pPr>
            <a:r>
              <a:rPr b="0" i="0" lang="en-US" sz="1000" u="none" cap="none" strike="noStrike">
                <a:solidFill>
                  <a:srgbClr val="000000"/>
                </a:solidFill>
                <a:latin typeface="Arial"/>
                <a:ea typeface="Arial"/>
                <a:cs typeface="Arial"/>
                <a:sym typeface="Arial"/>
              </a:rPr>
              <a:t>Workforce diversity profile</a:t>
            </a:r>
            <a:endParaRPr/>
          </a:p>
          <a:p>
            <a:pPr indent="-173038" lvl="0" marL="173038" marR="0" rtl="0" algn="l">
              <a:lnSpc>
                <a:spcPct val="105000"/>
              </a:lnSpc>
              <a:spcBef>
                <a:spcPts val="350"/>
              </a:spcBef>
              <a:spcAft>
                <a:spcPts val="0"/>
              </a:spcAft>
              <a:buClr>
                <a:srgbClr val="000000"/>
              </a:buClr>
              <a:buSzPts val="1000"/>
              <a:buFont typeface="Noto Sans Symbols"/>
              <a:buChar char="▪"/>
            </a:pPr>
            <a:r>
              <a:rPr b="0" i="0" lang="en-US" sz="1000" u="none" cap="none" strike="noStrike">
                <a:solidFill>
                  <a:srgbClr val="000000"/>
                </a:solidFill>
                <a:latin typeface="Arial"/>
                <a:ea typeface="Arial"/>
                <a:cs typeface="Arial"/>
                <a:sym typeface="Arial"/>
              </a:rPr>
              <a:t>Retention measure (TBD)</a:t>
            </a:r>
            <a:endParaRPr/>
          </a:p>
          <a:p>
            <a:pPr indent="-109538" lvl="0" marL="173038" marR="0" rtl="0" algn="l">
              <a:lnSpc>
                <a:spcPct val="105000"/>
              </a:lnSpc>
              <a:spcBef>
                <a:spcPts val="350"/>
              </a:spcBef>
              <a:spcAft>
                <a:spcPts val="0"/>
              </a:spcAft>
              <a:buClr>
                <a:schemeClr val="dk1"/>
              </a:buClr>
              <a:buSzPts val="1000"/>
              <a:buFont typeface="Noto Sans Symbols"/>
              <a:buNone/>
            </a:pPr>
            <a:r>
              <a:t/>
            </a:r>
            <a:endParaRPr b="0" i="0" sz="1000" u="none" cap="none" strike="noStrike">
              <a:solidFill>
                <a:srgbClr val="000000"/>
              </a:solidFill>
              <a:latin typeface="Arial"/>
              <a:ea typeface="Arial"/>
              <a:cs typeface="Arial"/>
              <a:sym typeface="Arial"/>
            </a:endParaRPr>
          </a:p>
          <a:p>
            <a:pPr indent="-109538" lvl="0" marL="173038" marR="0" rtl="0" algn="l">
              <a:lnSpc>
                <a:spcPct val="105000"/>
              </a:lnSpc>
              <a:spcBef>
                <a:spcPts val="350"/>
              </a:spcBef>
              <a:spcAft>
                <a:spcPts val="0"/>
              </a:spcAft>
              <a:buClr>
                <a:schemeClr val="dk1"/>
              </a:buClr>
              <a:buSzPts val="1000"/>
              <a:buFont typeface="Noto Sans Symbols"/>
              <a:buNone/>
            </a:pPr>
            <a:r>
              <a:t/>
            </a:r>
            <a:endParaRPr b="0" i="0" sz="1000" u="none" cap="none" strike="noStrike">
              <a:solidFill>
                <a:srgbClr val="000000"/>
              </a:solidFill>
              <a:latin typeface="Arial"/>
              <a:ea typeface="Arial"/>
              <a:cs typeface="Arial"/>
              <a:sym typeface="Arial"/>
            </a:endParaRPr>
          </a:p>
        </p:txBody>
      </p:sp>
      <p:sp>
        <p:nvSpPr>
          <p:cNvPr id="8913" name="Google Shape;8913;p1443"/>
          <p:cNvSpPr/>
          <p:nvPr/>
        </p:nvSpPr>
        <p:spPr>
          <a:xfrm>
            <a:off x="6324600" y="1600200"/>
            <a:ext cx="304800" cy="4419600"/>
          </a:xfrm>
          <a:prstGeom prst="rightBrace">
            <a:avLst>
              <a:gd fmla="val 120833" name="adj1"/>
              <a:gd fmla="val 5000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